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5e533538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5e533538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b5bdc00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b5bdc00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Hi everyone, its Lisa and my group is Haley, Natalie, and Quentin. For our Capstone project, Natalie had the idea of doing an NBA Shot Prediction and Matchup Simulator. We’re combining real NBA shot data with defensive analytics to simulate how specific player matchups would play out on the court.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 the NBA Finals right around the corner, we thought it’d be fun and timely to dive into some real teams — so we picked the </a:t>
            </a:r>
            <a:r>
              <a:rPr b="1" lang="en">
                <a:solidFill>
                  <a:schemeClr val="dk1"/>
                </a:solidFill>
              </a:rPr>
              <a:t>Minnesota Timberwolves and the New York Knicks</a:t>
            </a:r>
            <a:r>
              <a:rPr lang="en">
                <a:solidFill>
                  <a:schemeClr val="dk1"/>
                </a:solidFill>
              </a:rPr>
              <a:t> as our focus. We used player-level shot data from the </a:t>
            </a:r>
            <a:r>
              <a:rPr b="1" lang="en">
                <a:solidFill>
                  <a:schemeClr val="dk1"/>
                </a:solidFill>
              </a:rPr>
              <a:t>entire 2024–2025 regular season</a:t>
            </a:r>
            <a:r>
              <a:rPr lang="en">
                <a:solidFill>
                  <a:schemeClr val="dk1"/>
                </a:solidFill>
              </a:rPr>
              <a:t> to make our predictions more complete and realistic.</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goal of this project is to explore and model NBA shooting performance. By combining shot-level data, player stats, and defensive context, we developed models to predict both individual shot success and game-level scoring performance. Using both Random Forest and Deep Neural Networks, we aim to better understand how shot location, player tendencies, and defensive matchups influence field goal outcomes and overall player impact.</a:t>
            </a:r>
            <a:endParaRPr>
              <a:solidFill>
                <a:schemeClr val="dk1"/>
              </a:solidFill>
            </a:endParaRPr>
          </a:p>
          <a:p>
            <a:pPr indent="0" lvl="0" marL="0" rtl="0" algn="l">
              <a:spcBef>
                <a:spcPts val="1200"/>
              </a:spcBef>
              <a:spcAft>
                <a:spcPts val="0"/>
              </a:spcAft>
              <a:buNone/>
            </a:pPr>
            <a:r>
              <a:t/>
            </a:r>
            <a:endParaRPr sz="16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f5e7b5e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f5e7b5e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5f5e7b5e4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f5e7b5e4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5b5bdc00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5b5bdc00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*TALKING ABOUT FEATURE ENGINEERING + MODELING</a:t>
            </a:r>
            <a:endParaRPr/>
          </a:p>
          <a:p>
            <a:pPr indent="0" lvl="0" marL="0" rtl="0" algn="l">
              <a:spcBef>
                <a:spcPts val="0"/>
              </a:spcBef>
              <a:spcAft>
                <a:spcPts val="0"/>
              </a:spcAft>
              <a:buNone/>
            </a:pPr>
            <a:r>
              <a:rPr lang="en"/>
              <a:t>To give our models context, we added features like clutch shot indicators, whether the shot was corner three, midrange, or near the basket, and created matchup specific columns like </a:t>
            </a:r>
            <a:r>
              <a:rPr lang="en"/>
              <a:t>opponent</a:t>
            </a:r>
            <a:r>
              <a:rPr lang="en"/>
              <a:t> block percentage and </a:t>
            </a:r>
            <a:r>
              <a:rPr lang="en"/>
              <a:t>defensive win shares. These allowed us to train both classic ensemble models and deep learning model to simulate field goal percentage based on real shot history.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5b5bdc00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b5bdc00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a:t>
            </a:r>
            <a:endParaRPr/>
          </a:p>
          <a:p>
            <a:pPr indent="0" lvl="0" marL="0" rtl="0" algn="l">
              <a:spcBef>
                <a:spcPts val="0"/>
              </a:spcBef>
              <a:spcAft>
                <a:spcPts val="0"/>
              </a:spcAft>
              <a:buNone/>
            </a:pPr>
            <a:r>
              <a:rPr lang="en"/>
              <a:t>When we started this project, our original idea was to keep it simple and use a linear regression model. But we quickly realized that wasn’t going to cut it. The accuracy was extremely low — we’re talking completely unusable. And that made sense: we were trying to use a model designed for continuous prediction to solve a fundamentally binary problem — whether a shot goes in or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Why a random Forest? </a:t>
            </a:r>
            <a:br>
              <a:rPr lang="en"/>
            </a:br>
            <a:r>
              <a:rPr lang="en"/>
              <a:t>So we pivoted to a classification approach, and after trying a few options, we landed on a Random Forest Classifier. We liked this model for a few reasons: </a:t>
            </a:r>
            <a:r>
              <a:rPr lang="en">
                <a:solidFill>
                  <a:schemeClr val="dk1"/>
                </a:solidFill>
              </a:rPr>
              <a:t>It’s a model that </a:t>
            </a:r>
            <a:r>
              <a:rPr b="1" lang="en">
                <a:solidFill>
                  <a:schemeClr val="dk1"/>
                </a:solidFill>
              </a:rPr>
              <a:t>doesn’t make assumptions about how the data is shaped</a:t>
            </a:r>
            <a:r>
              <a:rPr lang="en">
                <a:solidFill>
                  <a:schemeClr val="dk1"/>
                </a:solidFill>
              </a:rPr>
              <a:t>, which was perfect for us…</a:t>
            </a:r>
            <a:r>
              <a:rPr lang="en"/>
              <a:t> which means it doesn't assume a linear relationship between variables, and it's great at handling complex interactions — which our shot data definitely had. Things like game context, shot location, defender quality — these aren’t linear relationships, so Random Forest gave us that flexibility.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We actually trained the model on </a:t>
            </a:r>
            <a:r>
              <a:rPr b="1" lang="en">
                <a:solidFill>
                  <a:schemeClr val="dk1"/>
                </a:solidFill>
              </a:rPr>
              <a:t>two separate classification targets</a:t>
            </a:r>
            <a:r>
              <a:rPr lang="en">
                <a:solidFill>
                  <a:schemeClr val="dk1"/>
                </a:solidFill>
              </a:rPr>
              <a:t> using a multi-output classifier. The first target was whether a player would score more than 15 points in a game. The second was whether their field goal percentage for that game would be above 50%. These are both indicators of high performance — so instead of just predicting make or miss per shot, we looked at overall impact in the context of a game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5ecc3b37c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ecc3b37c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HA</a:t>
            </a:r>
            <a:endParaRPr b="1">
              <a:solidFill>
                <a:schemeClr val="dk1"/>
              </a:solidFill>
            </a:endParaRPr>
          </a:p>
          <a:p>
            <a:pPr indent="0" lvl="0" marL="0" rtl="0" algn="l">
              <a:spcBef>
                <a:spcPts val="0"/>
              </a:spcBef>
              <a:spcAft>
                <a:spcPts val="0"/>
              </a:spcAft>
              <a:buNone/>
            </a:pPr>
            <a:r>
              <a:rPr b="1" lang="en">
                <a:solidFill>
                  <a:schemeClr val="dk1"/>
                </a:solidFill>
              </a:rPr>
              <a:t>X-axis Total Points</a:t>
            </a:r>
            <a:r>
              <a:rPr lang="en">
                <a:solidFill>
                  <a:schemeClr val="dk1"/>
                </a:solidFill>
              </a:rPr>
              <a:t>: Represents the number of points a player scored in a single game, </a:t>
            </a:r>
            <a:r>
              <a:rPr b="1" lang="en">
                <a:solidFill>
                  <a:schemeClr val="dk1"/>
                </a:solidFill>
              </a:rPr>
              <a:t>Y-axis Frequency</a:t>
            </a:r>
            <a:r>
              <a:rPr lang="en">
                <a:solidFill>
                  <a:schemeClr val="dk1"/>
                </a:solidFill>
              </a:rPr>
              <a:t>: Shows how many times a player scored that number of points in the dataset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Some of the most important features we used in the model were average shot distance, the number of 3-pointers taken, whether the game was at home or away, and the number of clutch shots taken — which we defined as shots taken in the final 2 minutes of any period. These features were easy to engineer, but powerful in capturing player behavior.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trained, our Random Forest model achieved about </a:t>
            </a:r>
            <a:r>
              <a:rPr b="1" lang="en">
                <a:solidFill>
                  <a:schemeClr val="dk1"/>
                </a:solidFill>
              </a:rPr>
              <a:t>87% accuracy</a:t>
            </a:r>
            <a:r>
              <a:rPr lang="en">
                <a:solidFill>
                  <a:schemeClr val="dk1"/>
                </a:solidFill>
              </a:rPr>
              <a:t> in predicting shot success — and while that may sound low at first, in the context of real-world basketball data, it’s actually solid. Shot success is inherently unpredictable — there’s luck, defense, fatigue, and emotion involved — so hitting that level with relatively few features was a promising sign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What this taught us was that traditional linear modeling just doesn’t hold up well with data that has this level of complexity and noise. Random Forest gave us a more flexible way to understand feature importance and prediction probability, and helped us set the stage for our neural network matchup simulator.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f5e7b5e4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f5e7b5e4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 this at 50% where the league average is at 47%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f5e7b5e4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5f5e7b5e4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www.nba.com/stats" TargetMode="External"/><Relationship Id="rId5" Type="http://schemas.openxmlformats.org/officeDocument/2006/relationships/hyperlink" Target="https://www.espn.com/nba/stats" TargetMode="External"/><Relationship Id="rId6" Type="http://schemas.openxmlformats.org/officeDocument/2006/relationships/hyperlink" Target="https://github.com/toddwschneider/ballr" TargetMode="External"/><Relationship Id="rId7" Type="http://schemas.openxmlformats.org/officeDocument/2006/relationships/hyperlink" Target="https://toddwschneider.com/posts/ballr-interactive-nba-shot-charts-with-r-and-shiny/" TargetMode="External"/><Relationship Id="rId8" Type="http://schemas.openxmlformats.org/officeDocument/2006/relationships/hyperlink" Target="https://www.basketball-reference.com/playoffs/NBA_2025.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gif"/><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455108" y="706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CFE2F3"/>
                </a:solidFill>
              </a:rPr>
              <a:t>Shooters Shoot Machine Learning</a:t>
            </a:r>
            <a:endParaRPr b="1">
              <a:solidFill>
                <a:srgbClr val="CFE2F3"/>
              </a:solidFill>
            </a:endParaRPr>
          </a:p>
        </p:txBody>
      </p:sp>
      <p:sp>
        <p:nvSpPr>
          <p:cNvPr id="55" name="Google Shape;55;p13"/>
          <p:cNvSpPr txBox="1"/>
          <p:nvPr>
            <p:ph idx="1" type="subTitle"/>
          </p:nvPr>
        </p:nvSpPr>
        <p:spPr>
          <a:xfrm>
            <a:off x="455100" y="35844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Natalie, Quentin, </a:t>
            </a:r>
            <a:r>
              <a:rPr lang="en"/>
              <a:t>Haley, &amp; Lisa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693"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8" name="Google Shape;128;p22"/>
          <p:cNvPicPr preferRelativeResize="0"/>
          <p:nvPr/>
        </p:nvPicPr>
        <p:blipFill>
          <a:blip r:embed="rId3">
            <a:alphaModFix/>
          </a:blip>
          <a:stretch>
            <a:fillRect/>
          </a:stretch>
        </p:blipFill>
        <p:spPr>
          <a:xfrm>
            <a:off x="-7" y="0"/>
            <a:ext cx="9144000" cy="5143500"/>
          </a:xfrm>
          <a:prstGeom prst="rect">
            <a:avLst/>
          </a:prstGeom>
          <a:noFill/>
          <a:ln>
            <a:noFill/>
          </a:ln>
        </p:spPr>
      </p:pic>
      <p:sp>
        <p:nvSpPr>
          <p:cNvPr id="129" name="Google Shape;129;p22"/>
          <p:cNvSpPr txBox="1"/>
          <p:nvPr/>
        </p:nvSpPr>
        <p:spPr>
          <a:xfrm>
            <a:off x="2577593" y="2003100"/>
            <a:ext cx="3988800" cy="11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600">
                <a:solidFill>
                  <a:srgbClr val="9FC5E8"/>
                </a:solidFill>
              </a:rPr>
              <a:t>THE END</a:t>
            </a:r>
            <a:endParaRPr sz="6600">
              <a:solidFill>
                <a:srgbClr val="9FC5E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 name="Shape 59"/>
        <p:cNvGrpSpPr/>
        <p:nvPr/>
      </p:nvGrpSpPr>
      <p:grpSpPr>
        <a:xfrm>
          <a:off x="0" y="0"/>
          <a:ext cx="0" cy="0"/>
          <a:chOff x="0" y="0"/>
          <a:chExt cx="0" cy="0"/>
        </a:xfrm>
      </p:grpSpPr>
      <p:pic>
        <p:nvPicPr>
          <p:cNvPr id="60" name="Google Shape;60;p14" title="Image 5-22-25 at 6.50 PM.jpeg"/>
          <p:cNvPicPr preferRelativeResize="0"/>
          <p:nvPr/>
        </p:nvPicPr>
        <p:blipFill rotWithShape="1">
          <a:blip r:embed="rId3">
            <a:alphaModFix amt="30000"/>
          </a:blip>
          <a:srcRect b="0" l="0" r="0" t="0"/>
          <a:stretch/>
        </p:blipFill>
        <p:spPr>
          <a:xfrm>
            <a:off x="0" y="0"/>
            <a:ext cx="9144000" cy="5143500"/>
          </a:xfrm>
          <a:prstGeom prst="rect">
            <a:avLst/>
          </a:prstGeom>
          <a:noFill/>
          <a:ln>
            <a:noFill/>
          </a:ln>
        </p:spPr>
      </p:pic>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Goal of the Project </a:t>
            </a:r>
            <a:endParaRPr/>
          </a:p>
        </p:txBody>
      </p:sp>
      <p:sp>
        <p:nvSpPr>
          <p:cNvPr id="62" name="Google Shape;62;p14"/>
          <p:cNvSpPr txBox="1"/>
          <p:nvPr>
            <p:ph idx="1" type="body"/>
          </p:nvPr>
        </p:nvSpPr>
        <p:spPr>
          <a:xfrm>
            <a:off x="479325" y="1582050"/>
            <a:ext cx="7849200" cy="197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rPr>
              <a:t>The goal of this project is to explore and model NBA shooting performance. By combining shot-level data, player stats, and defensive context, we developed models to predict both individual shot success and game-level scoring performance. Using Random Forest and Deep Neural Networks, we aim to better understand how shot location, player tendencies, and defensive matchups influence field goal outcomes and overall player impact.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120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title="Image 5-22-25 at 6.50 PM.jpeg"/>
          <p:cNvPicPr preferRelativeResize="0"/>
          <p:nvPr/>
        </p:nvPicPr>
        <p:blipFill rotWithShape="1">
          <a:blip r:embed="rId3">
            <a:alphaModFix amt="30000"/>
          </a:blip>
          <a:srcRect b="0" l="0" r="0" t="0"/>
          <a:stretch/>
        </p:blipFill>
        <p:spPr>
          <a:xfrm>
            <a:off x="0" y="0"/>
            <a:ext cx="9144000" cy="5143500"/>
          </a:xfrm>
          <a:prstGeom prst="rect">
            <a:avLst/>
          </a:prstGeom>
          <a:noFill/>
          <a:ln>
            <a:noFill/>
          </a:ln>
        </p:spPr>
      </p:pic>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920"/>
              <a:t>Key Questions</a:t>
            </a:r>
            <a:endParaRPr sz="2920"/>
          </a:p>
        </p:txBody>
      </p:sp>
      <p:sp>
        <p:nvSpPr>
          <p:cNvPr id="69" name="Google Shape;69;p15"/>
          <p:cNvSpPr txBox="1"/>
          <p:nvPr>
            <p:ph idx="1" type="body"/>
          </p:nvPr>
        </p:nvSpPr>
        <p:spPr>
          <a:xfrm>
            <a:off x="311700" y="13554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Who are we building this model for/ who would use it? </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Coaches &amp; Analysts: Evaluate shooting efficiency by shot type and zone.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Fantasy Sports Players: Predict which players are likely to score efficiently.</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Sports Bettors: Gain an edge by modeling performance trends.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Data Journalists: Provide insight using player and team-level shot data</a:t>
            </a:r>
            <a:endParaRPr sz="18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What is the predicted shooting percentage FG% for each player up against the defensive of the opposing team?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What is the average FG% based on location of the shot for the team?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What are the odds a player makes a shot against certain defensive players?</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title="Image 5-22-25 at 6.50 PM.jpeg"/>
          <p:cNvPicPr preferRelativeResize="0"/>
          <p:nvPr/>
        </p:nvPicPr>
        <p:blipFill rotWithShape="1">
          <a:blip r:embed="rId3">
            <a:alphaModFix amt="30000"/>
          </a:blip>
          <a:srcRect b="0" l="0" r="0" t="0"/>
          <a:stretch/>
        </p:blipFill>
        <p:spPr>
          <a:xfrm>
            <a:off x="0" y="0"/>
            <a:ext cx="9144000" cy="5143500"/>
          </a:xfrm>
          <a:prstGeom prst="rect">
            <a:avLst/>
          </a:prstGeom>
          <a:noFill/>
          <a:ln>
            <a:noFill/>
          </a:ln>
        </p:spPr>
      </p:pic>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900"/>
              <a:t>Why these predictions matter?</a:t>
            </a:r>
            <a:endParaRPr sz="4500"/>
          </a:p>
        </p:txBody>
      </p:sp>
      <p:sp>
        <p:nvSpPr>
          <p:cNvPr id="76" name="Google Shape;76;p16"/>
          <p:cNvSpPr txBox="1"/>
          <p:nvPr>
            <p:ph idx="1" type="body"/>
          </p:nvPr>
        </p:nvSpPr>
        <p:spPr>
          <a:xfrm>
            <a:off x="4416725" y="1422600"/>
            <a:ext cx="4081800" cy="22983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chemeClr val="dk1"/>
              </a:buClr>
              <a:buSzPts val="1800"/>
              <a:buChar char="●"/>
            </a:pPr>
            <a:r>
              <a:rPr lang="en">
                <a:solidFill>
                  <a:schemeClr val="dk1"/>
                </a:solidFill>
              </a:rPr>
              <a:t>Improve matchup prep and game strategy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Support player development and scouting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Provide analytical support for betting and fantasy decisions</a:t>
            </a:r>
            <a:endParaRPr sz="2400"/>
          </a:p>
        </p:txBody>
      </p:sp>
      <p:pic>
        <p:nvPicPr>
          <p:cNvPr id="77" name="Google Shape;77;p16"/>
          <p:cNvPicPr preferRelativeResize="0"/>
          <p:nvPr/>
        </p:nvPicPr>
        <p:blipFill>
          <a:blip r:embed="rId4">
            <a:alphaModFix/>
          </a:blip>
          <a:stretch>
            <a:fillRect/>
          </a:stretch>
        </p:blipFill>
        <p:spPr>
          <a:xfrm>
            <a:off x="767550" y="1061825"/>
            <a:ext cx="2996300" cy="374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title="Image 5-22-25 at 6.50 PM.jpeg"/>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Sources and Feature Engineering </a:t>
            </a:r>
            <a:endParaRPr/>
          </a:p>
        </p:txBody>
      </p:sp>
      <p:sp>
        <p:nvSpPr>
          <p:cNvPr id="84" name="Google Shape;84;p17"/>
          <p:cNvSpPr txBox="1"/>
          <p:nvPr/>
        </p:nvSpPr>
        <p:spPr>
          <a:xfrm>
            <a:off x="405825" y="1130850"/>
            <a:ext cx="3449700" cy="26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5" name="Google Shape;85;p17"/>
          <p:cNvSpPr txBox="1"/>
          <p:nvPr/>
        </p:nvSpPr>
        <p:spPr>
          <a:xfrm>
            <a:off x="311700" y="1245600"/>
            <a:ext cx="3896700" cy="3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Data Sources:</a:t>
            </a:r>
            <a:endParaRPr sz="18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Shot-Level Data</a:t>
            </a:r>
            <a:r>
              <a:rPr lang="en" sz="1100">
                <a:solidFill>
                  <a:schemeClr val="dk1"/>
                </a:solidFill>
              </a:rPr>
              <a:t>: NBA player shot logs (coordinates, shot type, outcome)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Player Stats</a:t>
            </a:r>
            <a:r>
              <a:rPr lang="en" sz="1100">
                <a:solidFill>
                  <a:schemeClr val="dk1"/>
                </a:solidFill>
              </a:rPr>
              <a:t>: Points, FG%, 3PT%, shot attempts, minutes played, steal %, defensive rebound %, block %, defensive win share, defensive box score +/- (season and playoffs)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Team Metrics</a:t>
            </a:r>
            <a:r>
              <a:rPr lang="en" sz="1100">
                <a:solidFill>
                  <a:schemeClr val="dk1"/>
                </a:solidFill>
              </a:rPr>
              <a:t>: Opponent FG allowed, pace, defensive ratings</a:t>
            </a:r>
            <a:endParaRPr sz="1100">
              <a:solidFill>
                <a:schemeClr val="dk1"/>
              </a:solidFill>
            </a:endParaRPr>
          </a:p>
          <a:p>
            <a:pPr indent="0" lvl="0" marL="0" rtl="0" algn="l">
              <a:lnSpc>
                <a:spcPct val="105000"/>
              </a:lnSpc>
              <a:spcBef>
                <a:spcPts val="1200"/>
              </a:spcBef>
              <a:spcAft>
                <a:spcPts val="0"/>
              </a:spcAft>
              <a:buNone/>
            </a:pPr>
            <a:r>
              <a:rPr lang="en" sz="1000" u="sng">
                <a:solidFill>
                  <a:srgbClr val="1155CC"/>
                </a:solidFill>
                <a:hlinkClick r:id="rId4">
                  <a:extLst>
                    <a:ext uri="{A12FA001-AC4F-418D-AE19-62706E023703}">
                      <ahyp:hlinkClr val="tx"/>
                    </a:ext>
                  </a:extLst>
                </a:hlinkClick>
              </a:rPr>
              <a:t>https://www.nba.com/stats</a:t>
            </a:r>
            <a:endParaRPr sz="1000">
              <a:solidFill>
                <a:schemeClr val="dk1"/>
              </a:solidFill>
            </a:endParaRPr>
          </a:p>
          <a:p>
            <a:pPr indent="0" lvl="0" marL="0" rtl="0" algn="l">
              <a:lnSpc>
                <a:spcPct val="105000"/>
              </a:lnSpc>
              <a:spcBef>
                <a:spcPts val="0"/>
              </a:spcBef>
              <a:spcAft>
                <a:spcPts val="0"/>
              </a:spcAft>
              <a:buNone/>
            </a:pPr>
            <a:r>
              <a:rPr lang="en" sz="1000" u="sng">
                <a:solidFill>
                  <a:srgbClr val="1155CC"/>
                </a:solidFill>
                <a:hlinkClick r:id="rId5">
                  <a:extLst>
                    <a:ext uri="{A12FA001-AC4F-418D-AE19-62706E023703}">
                      <ahyp:hlinkClr val="tx"/>
                    </a:ext>
                  </a:extLst>
                </a:hlinkClick>
              </a:rPr>
              <a:t>https://www.espn.com/nba/stats</a:t>
            </a:r>
            <a:endParaRPr sz="1000">
              <a:solidFill>
                <a:schemeClr val="dk1"/>
              </a:solidFill>
            </a:endParaRPr>
          </a:p>
          <a:p>
            <a:pPr indent="0" lvl="0" marL="0" rtl="0" algn="l">
              <a:lnSpc>
                <a:spcPct val="105000"/>
              </a:lnSpc>
              <a:spcBef>
                <a:spcPts val="0"/>
              </a:spcBef>
              <a:spcAft>
                <a:spcPts val="0"/>
              </a:spcAft>
              <a:buNone/>
            </a:pPr>
            <a:r>
              <a:rPr lang="en" sz="1000" u="sng">
                <a:solidFill>
                  <a:srgbClr val="1155CC"/>
                </a:solidFill>
                <a:hlinkClick r:id="rId6">
                  <a:extLst>
                    <a:ext uri="{A12FA001-AC4F-418D-AE19-62706E023703}">
                      <ahyp:hlinkClr val="tx"/>
                    </a:ext>
                  </a:extLst>
                </a:hlinkClick>
              </a:rPr>
              <a:t>https://github.com/toddwschneider/ballr</a:t>
            </a:r>
            <a:endParaRPr sz="1000">
              <a:solidFill>
                <a:schemeClr val="dk1"/>
              </a:solidFill>
            </a:endParaRPr>
          </a:p>
          <a:p>
            <a:pPr indent="0" lvl="0" marL="0" rtl="0" algn="l">
              <a:lnSpc>
                <a:spcPct val="105000"/>
              </a:lnSpc>
              <a:spcBef>
                <a:spcPts val="0"/>
              </a:spcBef>
              <a:spcAft>
                <a:spcPts val="0"/>
              </a:spcAft>
              <a:buNone/>
            </a:pPr>
            <a:r>
              <a:rPr lang="en" sz="1000" u="sng">
                <a:solidFill>
                  <a:srgbClr val="1155CC"/>
                </a:solidFill>
                <a:hlinkClick r:id="rId7">
                  <a:extLst>
                    <a:ext uri="{A12FA001-AC4F-418D-AE19-62706E023703}">
                      <ahyp:hlinkClr val="tx"/>
                    </a:ext>
                  </a:extLst>
                </a:hlinkClick>
              </a:rPr>
              <a:t>https://toddwschneider.com/posts/ballr-interactive-nba-shot-charts-with-r-and-shiny/</a:t>
            </a:r>
            <a:endParaRPr sz="1000">
              <a:solidFill>
                <a:schemeClr val="dk1"/>
              </a:solidFill>
            </a:endParaRPr>
          </a:p>
          <a:p>
            <a:pPr indent="0" lvl="0" marL="0" rtl="0" algn="l">
              <a:lnSpc>
                <a:spcPct val="105000"/>
              </a:lnSpc>
              <a:spcBef>
                <a:spcPts val="0"/>
              </a:spcBef>
              <a:spcAft>
                <a:spcPts val="0"/>
              </a:spcAft>
              <a:buNone/>
            </a:pPr>
            <a:r>
              <a:rPr lang="en" sz="1000" u="sng">
                <a:solidFill>
                  <a:srgbClr val="1155CC"/>
                </a:solidFill>
                <a:hlinkClick r:id="rId8">
                  <a:extLst>
                    <a:ext uri="{A12FA001-AC4F-418D-AE19-62706E023703}">
                      <ahyp:hlinkClr val="tx"/>
                    </a:ext>
                  </a:extLst>
                </a:hlinkClick>
              </a:rPr>
              <a:t>https://www.basketball-reference.com/playoffs/NBA_2025.html</a:t>
            </a:r>
            <a:endParaRPr sz="1700">
              <a:solidFill>
                <a:schemeClr val="dk2"/>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800">
              <a:solidFill>
                <a:schemeClr val="dk1"/>
              </a:solidFill>
            </a:endParaRPr>
          </a:p>
        </p:txBody>
      </p:sp>
      <p:sp>
        <p:nvSpPr>
          <p:cNvPr id="86" name="Google Shape;86;p17"/>
          <p:cNvSpPr txBox="1"/>
          <p:nvPr/>
        </p:nvSpPr>
        <p:spPr>
          <a:xfrm>
            <a:off x="4690075" y="1203900"/>
            <a:ext cx="3449700" cy="26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Feature Engineering:</a:t>
            </a:r>
            <a:endParaRPr sz="18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For player modeling</a:t>
            </a:r>
            <a:endParaRPr b="1"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Aggregated Game Stats:</a:t>
            </a:r>
            <a:endParaRPr b="1"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Total points scored</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FG% shots made/attempted</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Average shot distance</a:t>
            </a:r>
            <a:endParaRPr sz="1100">
              <a:solidFill>
                <a:schemeClr val="dk1"/>
              </a:solidFill>
            </a:endParaRPr>
          </a:p>
          <a:p>
            <a:pPr indent="-298450" lvl="2" marL="1371600" rtl="0" algn="l">
              <a:spcBef>
                <a:spcPts val="0"/>
              </a:spcBef>
              <a:spcAft>
                <a:spcPts val="0"/>
              </a:spcAft>
              <a:buClr>
                <a:schemeClr val="dk1"/>
              </a:buClr>
              <a:buSzPts val="1100"/>
              <a:buChar char="■"/>
            </a:pPr>
            <a:r>
              <a:rPr lang="en" sz="1100">
                <a:solidFill>
                  <a:schemeClr val="dk1"/>
                </a:solidFill>
              </a:rPr>
              <a:t>2-point/3-point attempts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For shot level modeling </a:t>
            </a:r>
            <a:endParaRPr b="1"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Shot Features</a:t>
            </a:r>
            <a:endParaRPr b="1"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Shot angle from basket</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Shot distance</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Zone classification ("Corner 3", "Midrange" etc.)</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1371600" rtl="0" algn="l">
              <a:spcBef>
                <a:spcPts val="1200"/>
              </a:spcBef>
              <a:spcAft>
                <a:spcPts val="0"/>
              </a:spcAft>
              <a:buNone/>
            </a:pPr>
            <a:r>
              <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8" title="Image 5-22-25 at 6.50 PM.jpeg"/>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Modeling Approach</a:t>
            </a:r>
            <a:endParaRPr/>
          </a:p>
        </p:txBody>
      </p:sp>
      <p:sp>
        <p:nvSpPr>
          <p:cNvPr id="93" name="Google Shape;93;p18"/>
          <p:cNvSpPr txBox="1"/>
          <p:nvPr>
            <p:ph idx="1" type="body"/>
          </p:nvPr>
        </p:nvSpPr>
        <p:spPr>
          <a:xfrm>
            <a:off x="4831525" y="1236775"/>
            <a:ext cx="3808500" cy="2138400"/>
          </a:xfrm>
          <a:prstGeom prst="rect">
            <a:avLst/>
          </a:prstGeom>
        </p:spPr>
        <p:txBody>
          <a:bodyPr anchorCtr="0" anchor="t" bIns="91425" lIns="91425" spcFirstLastPara="1" rIns="91425" wrap="square" tIns="91425">
            <a:noAutofit/>
          </a:bodyPr>
          <a:lstStyle/>
          <a:p>
            <a:pPr indent="0" lvl="0" marL="0" rtl="0" algn="ctr">
              <a:lnSpc>
                <a:spcPct val="100000"/>
              </a:lnSpc>
              <a:spcBef>
                <a:spcPts val="1400"/>
              </a:spcBef>
              <a:spcAft>
                <a:spcPts val="0"/>
              </a:spcAft>
              <a:buSzPts val="605"/>
              <a:buNone/>
            </a:pPr>
            <a:r>
              <a:rPr lang="en" sz="1400">
                <a:solidFill>
                  <a:schemeClr val="dk1"/>
                </a:solidFill>
              </a:rPr>
              <a:t>Random Forest Classifier</a:t>
            </a:r>
            <a:endParaRPr sz="1400">
              <a:solidFill>
                <a:schemeClr val="dk1"/>
              </a:solidFill>
            </a:endParaRPr>
          </a:p>
          <a:p>
            <a:pPr indent="-304800" lvl="0" marL="457200" rtl="0" algn="l">
              <a:lnSpc>
                <a:spcPct val="100000"/>
              </a:lnSpc>
              <a:spcBef>
                <a:spcPts val="1400"/>
              </a:spcBef>
              <a:spcAft>
                <a:spcPts val="0"/>
              </a:spcAft>
              <a:buClr>
                <a:schemeClr val="dk1"/>
              </a:buClr>
              <a:buSzPts val="1200"/>
              <a:buChar char="●"/>
            </a:pPr>
            <a:r>
              <a:rPr lang="en" sz="1200">
                <a:solidFill>
                  <a:schemeClr val="dk1"/>
                </a:solidFill>
              </a:rPr>
              <a:t>Scored &gt; 15 Points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FG% &gt; 50%</a:t>
            </a:r>
            <a:endParaRPr sz="1200">
              <a:solidFill>
                <a:schemeClr val="dk1"/>
              </a:solidFill>
            </a:endParaRPr>
          </a:p>
          <a:p>
            <a:pPr indent="-304800" lvl="0" marL="914400" rtl="0" algn="l">
              <a:lnSpc>
                <a:spcPct val="100000"/>
              </a:lnSpc>
              <a:spcBef>
                <a:spcPts val="0"/>
              </a:spcBef>
              <a:spcAft>
                <a:spcPts val="0"/>
              </a:spcAft>
              <a:buClr>
                <a:schemeClr val="dk1"/>
              </a:buClr>
              <a:buSzPts val="1200"/>
              <a:buChar char="●"/>
            </a:pPr>
            <a:r>
              <a:rPr lang="en" sz="1200">
                <a:solidFill>
                  <a:schemeClr val="dk1"/>
                </a:solidFill>
              </a:rPr>
              <a:t>Key Features Used:</a:t>
            </a:r>
            <a:endParaRPr sz="1200">
              <a:solidFill>
                <a:schemeClr val="dk1"/>
              </a:solidFill>
            </a:endParaRPr>
          </a:p>
          <a:p>
            <a:pPr indent="-304800" lvl="1" marL="1371600" rtl="0" algn="l">
              <a:lnSpc>
                <a:spcPct val="100000"/>
              </a:lnSpc>
              <a:spcBef>
                <a:spcPts val="0"/>
              </a:spcBef>
              <a:spcAft>
                <a:spcPts val="0"/>
              </a:spcAft>
              <a:buClr>
                <a:schemeClr val="dk1"/>
              </a:buClr>
              <a:buSzPts val="1200"/>
              <a:buChar char="○"/>
            </a:pPr>
            <a:r>
              <a:rPr lang="en" sz="1200">
                <a:solidFill>
                  <a:schemeClr val="dk1"/>
                </a:solidFill>
              </a:rPr>
              <a:t>Average Shot Distance</a:t>
            </a:r>
            <a:endParaRPr sz="1200">
              <a:solidFill>
                <a:schemeClr val="dk1"/>
              </a:solidFill>
            </a:endParaRPr>
          </a:p>
          <a:p>
            <a:pPr indent="-304800" lvl="1" marL="1371600" rtl="0" algn="l">
              <a:lnSpc>
                <a:spcPct val="100000"/>
              </a:lnSpc>
              <a:spcBef>
                <a:spcPts val="0"/>
              </a:spcBef>
              <a:spcAft>
                <a:spcPts val="0"/>
              </a:spcAft>
              <a:buClr>
                <a:schemeClr val="dk1"/>
              </a:buClr>
              <a:buSzPts val="1200"/>
              <a:buChar char="○"/>
            </a:pPr>
            <a:r>
              <a:rPr lang="en" sz="1200">
                <a:solidFill>
                  <a:schemeClr val="dk1"/>
                </a:solidFill>
              </a:rPr>
              <a:t>Number of 3-Point Attempts</a:t>
            </a:r>
            <a:endParaRPr sz="1200">
              <a:solidFill>
                <a:schemeClr val="dk1"/>
              </a:solidFill>
            </a:endParaRPr>
          </a:p>
          <a:p>
            <a:pPr indent="-304800" lvl="1" marL="1371600" rtl="0" algn="l">
              <a:lnSpc>
                <a:spcPct val="100000"/>
              </a:lnSpc>
              <a:spcBef>
                <a:spcPts val="0"/>
              </a:spcBef>
              <a:spcAft>
                <a:spcPts val="0"/>
              </a:spcAft>
              <a:buClr>
                <a:schemeClr val="dk1"/>
              </a:buClr>
              <a:buSzPts val="1200"/>
              <a:buChar char="○"/>
            </a:pPr>
            <a:r>
              <a:rPr lang="en" sz="1200">
                <a:solidFill>
                  <a:schemeClr val="dk1"/>
                </a:solidFill>
              </a:rPr>
              <a:t>Total Shot Attempts</a:t>
            </a:r>
            <a:endParaRPr sz="1200">
              <a:solidFill>
                <a:schemeClr val="dk1"/>
              </a:solidFill>
            </a:endParaRPr>
          </a:p>
          <a:p>
            <a:pPr indent="0" lvl="0" marL="457200" rtl="0" algn="l">
              <a:lnSpc>
                <a:spcPct val="100000"/>
              </a:lnSpc>
              <a:spcBef>
                <a:spcPts val="1200"/>
              </a:spcBef>
              <a:spcAft>
                <a:spcPts val="0"/>
              </a:spcAft>
              <a:buNone/>
            </a:pPr>
            <a:r>
              <a:t/>
            </a:r>
            <a:endParaRPr sz="1200">
              <a:solidFill>
                <a:schemeClr val="dk1"/>
              </a:solidFill>
            </a:endParaRPr>
          </a:p>
          <a:p>
            <a:pPr indent="0" lvl="0" marL="0" rtl="0" algn="l">
              <a:lnSpc>
                <a:spcPct val="100000"/>
              </a:lnSpc>
              <a:spcBef>
                <a:spcPts val="1200"/>
              </a:spcBef>
              <a:spcAft>
                <a:spcPts val="1200"/>
              </a:spcAft>
              <a:buSzPts val="605"/>
              <a:buNone/>
            </a:pPr>
            <a:r>
              <a:t/>
            </a:r>
            <a:endParaRPr sz="1200">
              <a:solidFill>
                <a:schemeClr val="dk1"/>
              </a:solidFill>
            </a:endParaRPr>
          </a:p>
        </p:txBody>
      </p:sp>
      <p:sp>
        <p:nvSpPr>
          <p:cNvPr id="94" name="Google Shape;94;p18"/>
          <p:cNvSpPr txBox="1"/>
          <p:nvPr/>
        </p:nvSpPr>
        <p:spPr>
          <a:xfrm>
            <a:off x="311700" y="1236775"/>
            <a:ext cx="4268100" cy="2249700"/>
          </a:xfrm>
          <a:prstGeom prst="rect">
            <a:avLst/>
          </a:prstGeom>
          <a:noFill/>
          <a:ln>
            <a:noFill/>
          </a:ln>
        </p:spPr>
        <p:txBody>
          <a:bodyPr anchorCtr="0" anchor="t" bIns="91425" lIns="91425" spcFirstLastPara="1" rIns="91425" wrap="square" tIns="91425">
            <a:noAutofit/>
          </a:bodyPr>
          <a:lstStyle/>
          <a:p>
            <a:pPr indent="0" lvl="0" marL="0" rtl="0" algn="ctr">
              <a:spcBef>
                <a:spcPts val="1200"/>
              </a:spcBef>
              <a:spcAft>
                <a:spcPts val="0"/>
              </a:spcAft>
              <a:buClr>
                <a:schemeClr val="dk1"/>
              </a:buClr>
              <a:buSzPts val="1100"/>
              <a:buFont typeface="Arial"/>
              <a:buNone/>
            </a:pPr>
            <a:r>
              <a:rPr lang="en">
                <a:solidFill>
                  <a:schemeClr val="dk1"/>
                </a:solidFill>
              </a:rPr>
              <a:t>Deep Neural Network (DNN)</a:t>
            </a:r>
            <a:endParaRPr>
              <a:solidFill>
                <a:schemeClr val="dk1"/>
              </a:solidFill>
            </a:endParaRPr>
          </a:p>
          <a:p>
            <a:pPr indent="0" lvl="0" marL="0" rtl="0" algn="l">
              <a:spcBef>
                <a:spcPts val="1200"/>
              </a:spcBef>
              <a:spcAft>
                <a:spcPts val="0"/>
              </a:spcAft>
              <a:buNone/>
            </a:pPr>
            <a:r>
              <a:rPr lang="en" sz="1200">
                <a:solidFill>
                  <a:schemeClr val="dk1"/>
                </a:solidFill>
              </a:rPr>
              <a:t>Built with TensorFlow/Keras</a:t>
            </a:r>
            <a:endParaRPr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Key Features used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Shot angle from basket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Shot distance bins (one-hot encoded)</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Corner 3 and midrange flags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Shot zone classifications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Defensive Player</a:t>
            </a:r>
            <a:endParaRPr sz="1200">
              <a:solidFill>
                <a:schemeClr val="dk1"/>
              </a:solidFill>
            </a:endParaRPr>
          </a:p>
        </p:txBody>
      </p:sp>
      <p:sp>
        <p:nvSpPr>
          <p:cNvPr id="95" name="Google Shape;95;p18"/>
          <p:cNvSpPr txBox="1"/>
          <p:nvPr/>
        </p:nvSpPr>
        <p:spPr>
          <a:xfrm>
            <a:off x="311700" y="3705525"/>
            <a:ext cx="8434200" cy="125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1500">
                <a:solidFill>
                  <a:schemeClr val="dk1"/>
                </a:solidFill>
              </a:rPr>
              <a:t>The DNN was used to classify the likelihood of a made shot based on location and shot type, and defender, while the Random Forest model focused on predicting player-level performance outcomes like FG% and total points.</a:t>
            </a:r>
            <a:endParaRPr sz="1500">
              <a:solidFill>
                <a:schemeClr val="dk1"/>
              </a:solidFill>
            </a:endParaRPr>
          </a:p>
          <a:p>
            <a:pPr indent="0" lvl="0" marL="0" rtl="0" algn="l">
              <a:spcBef>
                <a:spcPts val="1200"/>
              </a:spcBef>
              <a:spcAft>
                <a:spcPts val="0"/>
              </a:spcAft>
              <a:buNone/>
            </a:pPr>
            <a:r>
              <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title="Image 5-22-25 at 6.50 PM.jpeg"/>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Player Performance Modeling</a:t>
            </a:r>
            <a:endParaRPr/>
          </a:p>
        </p:txBody>
      </p:sp>
      <p:sp>
        <p:nvSpPr>
          <p:cNvPr id="102" name="Google Shape;102;p19"/>
          <p:cNvSpPr txBox="1"/>
          <p:nvPr>
            <p:ph idx="1" type="body"/>
          </p:nvPr>
        </p:nvSpPr>
        <p:spPr>
          <a:xfrm>
            <a:off x="5375800" y="1196600"/>
            <a:ext cx="3649500" cy="2999100"/>
          </a:xfrm>
          <a:prstGeom prst="rect">
            <a:avLst/>
          </a:prstGeom>
        </p:spPr>
        <p:txBody>
          <a:bodyPr anchorCtr="0" anchor="t" bIns="91425" lIns="91425" spcFirstLastPara="1" rIns="91425" wrap="square" tIns="91425">
            <a:normAutofit/>
          </a:bodyPr>
          <a:lstStyle/>
          <a:p>
            <a:pPr indent="0" lvl="0" marL="0" rtl="0" algn="ctr">
              <a:lnSpc>
                <a:spcPct val="105000"/>
              </a:lnSpc>
              <a:spcBef>
                <a:spcPts val="0"/>
              </a:spcBef>
              <a:spcAft>
                <a:spcPts val="1200"/>
              </a:spcAft>
              <a:buNone/>
            </a:pPr>
            <a:r>
              <a:rPr lang="en" sz="1400">
                <a:solidFill>
                  <a:schemeClr val="dk1"/>
                </a:solidFill>
              </a:rPr>
              <a:t>Players who score more than 15 points typically play a significant offensive role and can shift the outcome of a game. Modeling this outcome allows us to identify which player profiles and shooting behaviors are associated with high-volume scoring. The line helps visualize where these scoring performances are most concentrated.</a:t>
            </a:r>
            <a:endParaRPr sz="1400">
              <a:solidFill>
                <a:schemeClr val="dk1"/>
              </a:solidFill>
            </a:endParaRPr>
          </a:p>
        </p:txBody>
      </p:sp>
      <p:pic>
        <p:nvPicPr>
          <p:cNvPr id="103" name="Google Shape;103;p19" title="total_points_distribution-3.png"/>
          <p:cNvPicPr preferRelativeResize="0"/>
          <p:nvPr/>
        </p:nvPicPr>
        <p:blipFill>
          <a:blip r:embed="rId4">
            <a:alphaModFix/>
          </a:blip>
          <a:stretch>
            <a:fillRect/>
          </a:stretch>
        </p:blipFill>
        <p:spPr>
          <a:xfrm>
            <a:off x="128850" y="1237629"/>
            <a:ext cx="5125048" cy="3455925"/>
          </a:xfrm>
          <a:prstGeom prst="rect">
            <a:avLst/>
          </a:prstGeom>
          <a:noFill/>
          <a:ln>
            <a:noFill/>
          </a:ln>
        </p:spPr>
      </p:pic>
      <p:pic>
        <p:nvPicPr>
          <p:cNvPr id="104" name="Google Shape;104;p19" title="Over 15 accuracy score.JPG"/>
          <p:cNvPicPr preferRelativeResize="0"/>
          <p:nvPr/>
        </p:nvPicPr>
        <p:blipFill>
          <a:blip r:embed="rId5">
            <a:alphaModFix/>
          </a:blip>
          <a:stretch>
            <a:fillRect/>
          </a:stretch>
        </p:blipFill>
        <p:spPr>
          <a:xfrm>
            <a:off x="5735312" y="3343925"/>
            <a:ext cx="2930475" cy="115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title="Image 5-22-25 at 6.50 PM.jpeg"/>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Player Performance Modeling (cont.)</a:t>
            </a:r>
            <a:endParaRPr/>
          </a:p>
          <a:p>
            <a:pPr indent="0" lvl="0" marL="0" rtl="0" algn="l">
              <a:spcBef>
                <a:spcPts val="0"/>
              </a:spcBef>
              <a:spcAft>
                <a:spcPts val="0"/>
              </a:spcAft>
              <a:buNone/>
            </a:pPr>
            <a:r>
              <a:t/>
            </a:r>
            <a:endParaRPr/>
          </a:p>
        </p:txBody>
      </p:sp>
      <p:sp>
        <p:nvSpPr>
          <p:cNvPr id="111" name="Google Shape;111;p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15277" lvl="0" marL="457200" rtl="0" algn="l">
              <a:lnSpc>
                <a:spcPct val="95000"/>
              </a:lnSpc>
              <a:spcBef>
                <a:spcPts val="1200"/>
              </a:spcBef>
              <a:spcAft>
                <a:spcPts val="0"/>
              </a:spcAft>
              <a:buClr>
                <a:schemeClr val="dk1"/>
              </a:buClr>
              <a:buSzPts val="1365"/>
              <a:buChar char="●"/>
            </a:pPr>
            <a:r>
              <a:rPr lang="en" sz="1365">
                <a:solidFill>
                  <a:schemeClr val="dk1"/>
                </a:solidFill>
              </a:rPr>
              <a:t>Explores how shooting efficiency (FG%) varies by shot distance and scoring performance</a:t>
            </a:r>
            <a:endParaRPr sz="1365">
              <a:solidFill>
                <a:schemeClr val="dk1"/>
              </a:solidFill>
            </a:endParaRPr>
          </a:p>
          <a:p>
            <a:pPr indent="-315277" lvl="0" marL="457200" rtl="0" algn="l">
              <a:lnSpc>
                <a:spcPct val="95000"/>
              </a:lnSpc>
              <a:spcBef>
                <a:spcPts val="0"/>
              </a:spcBef>
              <a:spcAft>
                <a:spcPts val="0"/>
              </a:spcAft>
              <a:buClr>
                <a:schemeClr val="dk1"/>
              </a:buClr>
              <a:buSzPts val="1365"/>
              <a:buChar char="●"/>
            </a:pPr>
            <a:r>
              <a:rPr lang="en" sz="1365">
                <a:solidFill>
                  <a:schemeClr val="dk1"/>
                </a:solidFill>
              </a:rPr>
              <a:t>Players who scored more than 15 typically had:</a:t>
            </a:r>
            <a:endParaRPr sz="1365">
              <a:solidFill>
                <a:schemeClr val="dk1"/>
              </a:solidFill>
            </a:endParaRPr>
          </a:p>
          <a:p>
            <a:pPr indent="-291782" lvl="1" marL="914400" rtl="0" algn="l">
              <a:lnSpc>
                <a:spcPct val="95000"/>
              </a:lnSpc>
              <a:spcBef>
                <a:spcPts val="0"/>
              </a:spcBef>
              <a:spcAft>
                <a:spcPts val="0"/>
              </a:spcAft>
              <a:buClr>
                <a:schemeClr val="dk1"/>
              </a:buClr>
              <a:buSzPts val="995"/>
              <a:buChar char="○"/>
            </a:pPr>
            <a:r>
              <a:rPr lang="en" sz="1365">
                <a:solidFill>
                  <a:schemeClr val="dk1"/>
                </a:solidFill>
              </a:rPr>
              <a:t>Slightly higher FG% in most distance bins.</a:t>
            </a:r>
            <a:endParaRPr sz="995">
              <a:solidFill>
                <a:schemeClr val="dk1"/>
              </a:solidFill>
            </a:endParaRPr>
          </a:p>
          <a:p>
            <a:pPr indent="-291782" lvl="1" marL="914400" rtl="0" algn="l">
              <a:lnSpc>
                <a:spcPct val="95000"/>
              </a:lnSpc>
              <a:spcBef>
                <a:spcPts val="0"/>
              </a:spcBef>
              <a:spcAft>
                <a:spcPts val="0"/>
              </a:spcAft>
              <a:buClr>
                <a:schemeClr val="dk1"/>
              </a:buClr>
              <a:buSzPts val="995"/>
              <a:buChar char="○"/>
            </a:pPr>
            <a:r>
              <a:rPr lang="en" sz="1365">
                <a:solidFill>
                  <a:schemeClr val="dk1"/>
                </a:solidFill>
              </a:rPr>
              <a:t>More efficient shooting closer to the basket.</a:t>
            </a:r>
            <a:endParaRPr sz="995">
              <a:solidFill>
                <a:schemeClr val="dk1"/>
              </a:solidFill>
            </a:endParaRPr>
          </a:p>
          <a:p>
            <a:pPr indent="-315277" lvl="0" marL="457200" rtl="0" algn="l">
              <a:lnSpc>
                <a:spcPct val="95000"/>
              </a:lnSpc>
              <a:spcBef>
                <a:spcPts val="0"/>
              </a:spcBef>
              <a:spcAft>
                <a:spcPts val="0"/>
              </a:spcAft>
              <a:buClr>
                <a:schemeClr val="dk1"/>
              </a:buClr>
              <a:buSzPts val="1365"/>
              <a:buChar char="●"/>
            </a:pPr>
            <a:r>
              <a:rPr lang="en" sz="1365">
                <a:solidFill>
                  <a:schemeClr val="dk1"/>
                </a:solidFill>
              </a:rPr>
              <a:t>Understanding FG% by distance helps identify which types of players are high-efficiency scorers and where they are most effective on the court.</a:t>
            </a:r>
            <a:endParaRPr sz="1365">
              <a:solidFill>
                <a:schemeClr val="dk1"/>
              </a:solidFill>
            </a:endParaRPr>
          </a:p>
        </p:txBody>
      </p:sp>
      <p:pic>
        <p:nvPicPr>
          <p:cNvPr id="112" name="Google Shape;112;p20" title="fg_by_shot_distance.png"/>
          <p:cNvPicPr preferRelativeResize="0"/>
          <p:nvPr/>
        </p:nvPicPr>
        <p:blipFill>
          <a:blip r:embed="rId4">
            <a:alphaModFix/>
          </a:blip>
          <a:stretch>
            <a:fillRect/>
          </a:stretch>
        </p:blipFill>
        <p:spPr>
          <a:xfrm>
            <a:off x="4572000" y="1274749"/>
            <a:ext cx="4419599" cy="2850725"/>
          </a:xfrm>
          <a:prstGeom prst="rect">
            <a:avLst/>
          </a:prstGeom>
          <a:noFill/>
          <a:ln>
            <a:noFill/>
          </a:ln>
        </p:spPr>
      </p:pic>
      <p:pic>
        <p:nvPicPr>
          <p:cNvPr id="113" name="Google Shape;113;p20" title="FG% over 50 acc score.JPG"/>
          <p:cNvPicPr preferRelativeResize="0"/>
          <p:nvPr/>
        </p:nvPicPr>
        <p:blipFill>
          <a:blip r:embed="rId5">
            <a:alphaModFix/>
          </a:blip>
          <a:stretch>
            <a:fillRect/>
          </a:stretch>
        </p:blipFill>
        <p:spPr>
          <a:xfrm>
            <a:off x="1128650" y="3838621"/>
            <a:ext cx="2719596" cy="1051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1" title="Image 5-22-25 at 6.50 PM.jpeg"/>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1v1 </a:t>
            </a:r>
            <a:r>
              <a:rPr lang="en"/>
              <a:t>Matchups</a:t>
            </a:r>
            <a:r>
              <a:rPr lang="en"/>
              <a:t> using Deep </a:t>
            </a:r>
            <a:r>
              <a:rPr lang="en"/>
              <a:t>Neural</a:t>
            </a:r>
            <a:r>
              <a:rPr lang="en"/>
              <a:t> Network</a:t>
            </a:r>
            <a:endParaRPr/>
          </a:p>
        </p:txBody>
      </p:sp>
      <p:sp>
        <p:nvSpPr>
          <p:cNvPr id="120" name="Google Shape;120;p21"/>
          <p:cNvSpPr txBox="1"/>
          <p:nvPr>
            <p:ph idx="1" type="body"/>
          </p:nvPr>
        </p:nvSpPr>
        <p:spPr>
          <a:xfrm>
            <a:off x="152900" y="1170125"/>
            <a:ext cx="5581800" cy="3223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 sz="1300">
                <a:solidFill>
                  <a:schemeClr val="dk1"/>
                </a:solidFill>
              </a:rPr>
              <a:t>Simulates a realistic offensive vs. defensive matchup by combining player shot data and opponent defensive metrics to predict expected field goal percentage (FG%), and shot making probability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It integrates a wide range of engineered features, including timing variables like total seconds remaining and clutch time (under 2 minutes), shot distance and angle from the basket, and shot classifications like midrange or corner threes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Defensive context is added through opponent stats like block %, steal %, defensive win shares and shot location zones are encoded to reflect court positioning</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They provide a dynamic way to evaluate shot difficulty, scoring potential, and how defenders impact a player’s efficiency.</a:t>
            </a:r>
            <a:endParaRPr sz="1300">
              <a:solidFill>
                <a:schemeClr val="dk1"/>
              </a:solidFill>
            </a:endParaRPr>
          </a:p>
        </p:txBody>
      </p:sp>
      <p:pic>
        <p:nvPicPr>
          <p:cNvPr id="121" name="Google Shape;121;p21"/>
          <p:cNvPicPr preferRelativeResize="0"/>
          <p:nvPr/>
        </p:nvPicPr>
        <p:blipFill>
          <a:blip r:embed="rId4">
            <a:alphaModFix/>
          </a:blip>
          <a:stretch>
            <a:fillRect/>
          </a:stretch>
        </p:blipFill>
        <p:spPr>
          <a:xfrm>
            <a:off x="5858225" y="1453288"/>
            <a:ext cx="3094675" cy="2236932"/>
          </a:xfrm>
          <a:prstGeom prst="rect">
            <a:avLst/>
          </a:prstGeom>
          <a:noFill/>
          <a:ln>
            <a:noFill/>
          </a:ln>
        </p:spPr>
      </p:pic>
      <p:pic>
        <p:nvPicPr>
          <p:cNvPr id="122" name="Google Shape;122;p21" title="Simulated Matchup shots taken.JPG"/>
          <p:cNvPicPr preferRelativeResize="0"/>
          <p:nvPr/>
        </p:nvPicPr>
        <p:blipFill>
          <a:blip r:embed="rId5">
            <a:alphaModFix/>
          </a:blip>
          <a:stretch>
            <a:fillRect/>
          </a:stretch>
        </p:blipFill>
        <p:spPr>
          <a:xfrm>
            <a:off x="311700" y="4292625"/>
            <a:ext cx="7886825" cy="277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